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5" autoAdjust="0"/>
    <p:restoredTop sz="94660"/>
  </p:normalViewPr>
  <p:slideViewPr>
    <p:cSldViewPr>
      <p:cViewPr>
        <p:scale>
          <a:sx n="66" d="100"/>
          <a:sy n="66" d="100"/>
        </p:scale>
        <p:origin x="-128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15E5E-691F-4502-B992-7A6B2AACEF48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90FA8-A50B-4D6E-82D8-78EFAB065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90FA8-A50B-4D6E-82D8-78EFAB065E8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9486-4C0C-4E19-ADAD-F0CDD6F4D131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A95-9D05-45FC-8F7E-DBC8CD404C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9486-4C0C-4E19-ADAD-F0CDD6F4D131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A95-9D05-45FC-8F7E-DBC8CD404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9486-4C0C-4E19-ADAD-F0CDD6F4D131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A95-9D05-45FC-8F7E-DBC8CD404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9486-4C0C-4E19-ADAD-F0CDD6F4D131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A95-9D05-45FC-8F7E-DBC8CD404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9486-4C0C-4E19-ADAD-F0CDD6F4D131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4BC0A95-9D05-45FC-8F7E-DBC8CD404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9486-4C0C-4E19-ADAD-F0CDD6F4D131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A95-9D05-45FC-8F7E-DBC8CD404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9486-4C0C-4E19-ADAD-F0CDD6F4D131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A95-9D05-45FC-8F7E-DBC8CD404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9486-4C0C-4E19-ADAD-F0CDD6F4D131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A95-9D05-45FC-8F7E-DBC8CD404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9486-4C0C-4E19-ADAD-F0CDD6F4D131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A95-9D05-45FC-8F7E-DBC8CD404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9486-4C0C-4E19-ADAD-F0CDD6F4D131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A95-9D05-45FC-8F7E-DBC8CD404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9486-4C0C-4E19-ADAD-F0CDD6F4D131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A95-9D05-45FC-8F7E-DBC8CD404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E7A9486-4C0C-4E19-ADAD-F0CDD6F4D131}" type="datetimeFigureOut">
              <a:rPr lang="ru-RU" smtClean="0"/>
              <a:pPr/>
              <a:t>13.10.2008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4BC0A95-9D05-45FC-8F7E-DBC8CD404C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143139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«Умейте же беречь… 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Наш дар бесценный речь» (И.Бунин).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3">
              <a:lumMod val="60000"/>
              <a:lumOff val="40000"/>
            </a:schemeClr>
          </a:solidFill>
          <a:ln w="28575" cmpd="thinThick">
            <a:solidFill>
              <a:srgbClr val="CC3300"/>
            </a:solidFill>
          </a:ln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Судакова Г.Г., учитель русского языка и литературы Сош № 5 г.Балаково Саратовской области.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369073"/>
          </a:xfrm>
        </p:spPr>
        <p:txBody>
          <a:bodyPr>
            <a:normAutofit/>
          </a:bodyPr>
          <a:lstStyle/>
          <a:p>
            <a:r>
              <a:rPr lang="ru-RU" sz="4800" b="0" dirty="0" smtClean="0">
                <a:latin typeface="Arial Narrow" pitchFamily="34" charset="0"/>
              </a:rPr>
              <a:t>Судакова Галина Геннадьевна. </a:t>
            </a:r>
            <a:br>
              <a:rPr lang="ru-RU" sz="4800" b="0" dirty="0" smtClean="0">
                <a:latin typeface="Arial Narrow" pitchFamily="34" charset="0"/>
              </a:rPr>
            </a:br>
            <a:r>
              <a:rPr lang="ru-RU" sz="4800" b="0" dirty="0" smtClean="0">
                <a:latin typeface="Arial Narrow" pitchFamily="34" charset="0"/>
              </a:rPr>
              <a:t>Г.Балаково, Сош № 5 </a:t>
            </a:r>
            <a:r>
              <a:rPr lang="ru-RU" dirty="0" smtClean="0">
                <a:latin typeface="Arial Narrow" pitchFamily="34" charset="0"/>
              </a:rPr>
              <a:t>.</a:t>
            </a:r>
            <a:endParaRPr lang="ru-RU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868346"/>
          </a:xfrm>
          <a:solidFill>
            <a:schemeClr val="accent4">
              <a:lumMod val="75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3600" dirty="0" smtClean="0"/>
              <a:t>Общая информация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  <a:ln w="76200">
            <a:solidFill>
              <a:schemeClr val="tx1"/>
            </a:solidFill>
            <a:prstDash val="lgDash"/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Русский язык. Региональный компонент. 11класс. Место проведения: Сош № 5 г.Балаково, кабинет № 26.Время проведения: 15 октября 2008года.</a:t>
            </a:r>
          </a:p>
          <a:p>
            <a:r>
              <a:rPr lang="ru-RU" dirty="0" smtClean="0"/>
              <a:t>Учебные темы проекта: </a:t>
            </a:r>
          </a:p>
          <a:p>
            <a:r>
              <a:rPr lang="ru-RU" dirty="0" smtClean="0"/>
              <a:t>Текст и его основные признаки. </a:t>
            </a:r>
          </a:p>
          <a:p>
            <a:r>
              <a:rPr lang="ru-RU" dirty="0" smtClean="0"/>
              <a:t>Смысловая и композиционная цельность текста. </a:t>
            </a:r>
          </a:p>
          <a:p>
            <a:r>
              <a:rPr lang="ru-RU" dirty="0" smtClean="0"/>
              <a:t>Последовательность предложений в тексте. </a:t>
            </a:r>
          </a:p>
          <a:p>
            <a:r>
              <a:rPr lang="ru-RU" dirty="0" smtClean="0"/>
              <a:t>Основные средства связи предложений в тексте. </a:t>
            </a:r>
          </a:p>
          <a:p>
            <a:r>
              <a:rPr lang="ru-RU" dirty="0" smtClean="0"/>
              <a:t>Функциональные стили и функционально – смысловые типы речи. </a:t>
            </a:r>
          </a:p>
          <a:p>
            <a:r>
              <a:rPr lang="ru-RU" dirty="0" smtClean="0"/>
              <a:t>Выразительные средства в тексте.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  <a:ln w="57150">
            <a:solidFill>
              <a:schemeClr val="tx1"/>
            </a:solidFill>
            <a:prstDash val="lgDash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ru-RU" dirty="0" smtClean="0"/>
              <a:t>Цели и задачи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Формирование речевой грамотности учащихся. 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Научить учащихся умению осмысленно читать текст. 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Выделять проблематику текста. 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Находить в тексте языковые средства выразительности. 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Давать аргументированную оценку текста.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Обучение написанию рецензии на предложенный текст.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 w="28575">
            <a:solidFill>
              <a:schemeClr val="accent1">
                <a:lumMod val="20000"/>
                <a:lumOff val="80000"/>
              </a:schemeClr>
            </a:solidFill>
            <a:prstDash val="sysDash"/>
          </a:ln>
          <a:effectLst>
            <a:reflection blurRad="6350" stA="50000" endA="300" endPos="55500" dist="101600" dir="5400000" sy="-100000" algn="bl" rotWithShape="0"/>
          </a:effectLst>
        </p:spPr>
        <p:txBody>
          <a:bodyPr/>
          <a:lstStyle/>
          <a:p>
            <a:r>
              <a:rPr lang="ru-RU" dirty="0" smtClean="0"/>
              <a:t>Направляющие вопросы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 w="76200">
            <a:solidFill>
              <a:srgbClr val="0070C0"/>
            </a:solidFill>
            <a:prstDash val="sysDash"/>
          </a:ln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ru-RU" dirty="0" smtClean="0">
                <a:solidFill>
                  <a:srgbClr val="FFFF00"/>
                </a:solidFill>
              </a:rPr>
              <a:t>Текст и его основные признаки. </a:t>
            </a: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ru-RU" dirty="0" smtClean="0">
                <a:solidFill>
                  <a:srgbClr val="FFFF00"/>
                </a:solidFill>
              </a:rPr>
              <a:t>Что такое речь? </a:t>
            </a: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ru-RU" dirty="0" smtClean="0">
                <a:solidFill>
                  <a:srgbClr val="FFFF00"/>
                </a:solidFill>
              </a:rPr>
              <a:t>К какому функциональному стилю относится текст? </a:t>
            </a: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ru-RU" dirty="0" smtClean="0">
                <a:solidFill>
                  <a:srgbClr val="FFFF00"/>
                </a:solidFill>
              </a:rPr>
              <a:t>Почему текст относится к данному типу речи? </a:t>
            </a: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ru-RU" dirty="0" smtClean="0">
                <a:solidFill>
                  <a:srgbClr val="FFFF00"/>
                </a:solidFill>
              </a:rPr>
              <a:t>Какова основная мысль текста – рассуждения? </a:t>
            </a: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ru-RU" dirty="0" smtClean="0">
                <a:solidFill>
                  <a:srgbClr val="FFFF00"/>
                </a:solidFill>
              </a:rPr>
              <a:t>Как автор формулирует нравственную проблему текста? </a:t>
            </a:r>
          </a:p>
          <a:p>
            <a:pPr>
              <a:buClr>
                <a:srgbClr val="0070C0"/>
              </a:buCl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  <a:ln w="38100">
            <a:solidFill>
              <a:schemeClr val="tx1"/>
            </a:solidFill>
            <a:prstDash val="lgDashDotDot"/>
          </a:ln>
        </p:spPr>
        <p:txBody>
          <a:bodyPr/>
          <a:lstStyle/>
          <a:p>
            <a:r>
              <a:rPr lang="ru-RU" dirty="0" smtClean="0"/>
              <a:t>План проведения проекта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  <a:ln w="76200">
            <a:solidFill>
              <a:schemeClr val="tx1"/>
            </a:solidFill>
            <a:prstDash val="sysDot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Презентация проекта. </a:t>
            </a:r>
          </a:p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Осознание проблемы и формулировка основополагающего вопроса. </a:t>
            </a:r>
          </a:p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Формулировка проблемных вопросов. </a:t>
            </a:r>
          </a:p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Создание  групп. </a:t>
            </a:r>
          </a:p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Проведение эксперимента. </a:t>
            </a:r>
          </a:p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Создание презентации, буклета, таблицы. </a:t>
            </a:r>
          </a:p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Обсуждение результатов. </a:t>
            </a:r>
          </a:p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Формулировка выводов. </a:t>
            </a:r>
          </a:p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Оценка результатов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 w="76200"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ru-RU" dirty="0" smtClean="0"/>
              <a:t>Оценивание учащихся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 w="57150">
            <a:solidFill>
              <a:srgbClr val="C00000"/>
            </a:solidFill>
            <a:prstDash val="dashDot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buClr>
                <a:schemeClr val="bg1">
                  <a:lumMod val="85000"/>
                  <a:lumOff val="15000"/>
                </a:schemeClr>
              </a:buClr>
              <a:buSzPct val="70000"/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Описание проекта. </a:t>
            </a:r>
          </a:p>
          <a:p>
            <a:pPr>
              <a:buClr>
                <a:schemeClr val="bg1">
                  <a:lumMod val="85000"/>
                  <a:lumOff val="15000"/>
                </a:schemeClr>
              </a:buClr>
              <a:buSzPct val="70000"/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Примеры работ учащихся: </a:t>
            </a:r>
          </a:p>
          <a:p>
            <a:pPr>
              <a:buClr>
                <a:schemeClr val="bg1">
                  <a:lumMod val="85000"/>
                  <a:lumOff val="15000"/>
                </a:schemeClr>
              </a:buClr>
              <a:buSzPct val="70000"/>
              <a:buNone/>
            </a:pPr>
            <a:r>
              <a:rPr lang="ru-RU" dirty="0" smtClean="0">
                <a:solidFill>
                  <a:srgbClr val="C00000"/>
                </a:solidFill>
              </a:rPr>
              <a:t>	презентация, буклет, таблица. </a:t>
            </a:r>
          </a:p>
          <a:p>
            <a:pPr>
              <a:buClr>
                <a:schemeClr val="bg1">
                  <a:lumMod val="85000"/>
                  <a:lumOff val="15000"/>
                </a:schemeClr>
              </a:buClr>
              <a:buSzPct val="70000"/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Критерии оценивания: </a:t>
            </a:r>
          </a:p>
          <a:p>
            <a:pPr>
              <a:buClr>
                <a:schemeClr val="bg1">
                  <a:lumMod val="85000"/>
                  <a:lumOff val="15000"/>
                </a:schemeClr>
              </a:buClr>
              <a:buSzPct val="70000"/>
              <a:buNone/>
            </a:pPr>
            <a:r>
              <a:rPr lang="ru-RU" dirty="0" smtClean="0">
                <a:solidFill>
                  <a:srgbClr val="C00000"/>
                </a:solidFill>
              </a:rPr>
              <a:t>     буклета, презентации, таблицы. </a:t>
            </a:r>
          </a:p>
          <a:p>
            <a:pPr>
              <a:buClr>
                <a:schemeClr val="bg1">
                  <a:lumMod val="85000"/>
                  <a:lumOff val="15000"/>
                </a:schemeClr>
              </a:buClr>
              <a:buSzPct val="70000"/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Методические материалы: </a:t>
            </a:r>
          </a:p>
          <a:p>
            <a:pPr>
              <a:buClr>
                <a:schemeClr val="bg1">
                  <a:lumMod val="85000"/>
                  <a:lumOff val="15000"/>
                </a:schemeClr>
              </a:buClr>
              <a:buSzPct val="70000"/>
              <a:buNone/>
            </a:pPr>
            <a:r>
              <a:rPr lang="ru-RU" dirty="0" smtClean="0">
                <a:solidFill>
                  <a:srgbClr val="C00000"/>
                </a:solidFill>
              </a:rPr>
              <a:t>     план проведения проекта, </a:t>
            </a:r>
          </a:p>
          <a:p>
            <a:pPr>
              <a:buClr>
                <a:schemeClr val="bg1">
                  <a:lumMod val="85000"/>
                  <a:lumOff val="15000"/>
                </a:schemeClr>
              </a:buClr>
              <a:buSzPct val="70000"/>
              <a:buNone/>
            </a:pPr>
            <a:r>
              <a:rPr lang="ru-RU" dirty="0" smtClean="0">
                <a:solidFill>
                  <a:srgbClr val="C00000"/>
                </a:solidFill>
              </a:rPr>
              <a:t>     презентация проекта, </a:t>
            </a:r>
          </a:p>
          <a:p>
            <a:pPr>
              <a:buClr>
                <a:schemeClr val="bg1">
                  <a:lumMod val="85000"/>
                  <a:lumOff val="15000"/>
                </a:schemeClr>
              </a:buClr>
              <a:buSzPct val="70000"/>
              <a:buNone/>
            </a:pPr>
            <a:r>
              <a:rPr lang="ru-RU" dirty="0" smtClean="0">
                <a:solidFill>
                  <a:srgbClr val="C00000"/>
                </a:solidFill>
              </a:rPr>
              <a:t>     рейтинг успеваемости.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 w="38100">
            <a:noFill/>
            <a:prstDash val="sysDash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dirty="0" smtClean="0"/>
              <a:t>Дидактические материалы проекта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 w="57150">
            <a:solidFill>
              <a:schemeClr val="tx1"/>
            </a:solidFill>
            <a:prstDash val="solid"/>
          </a:ln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Презентации проектов учащихся. </a:t>
            </a:r>
          </a:p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Работа над текстами по группам. </a:t>
            </a:r>
          </a:p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Написание сочинения – рецензии на предложенный текст. </a:t>
            </a:r>
          </a:p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Работа над умением находить в тексте изобразительно – выразительные средства речи. </a:t>
            </a:r>
          </a:p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Тестирование по данной теме.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>
                <a:lumMod val="50000"/>
              </a:schemeClr>
            </a:solidFill>
            <a:prstDash val="dash"/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Методическое обеспечение проекта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 w="38100">
            <a:solidFill>
              <a:schemeClr val="tx1"/>
            </a:solidFill>
            <a:prstDash val="dashDot"/>
          </a:ln>
        </p:spPr>
        <p:txBody>
          <a:bodyPr/>
          <a:lstStyle/>
          <a:p>
            <a:r>
              <a:rPr lang="ru-RU" dirty="0" smtClean="0"/>
              <a:t>Программно – техническое обеспечение проекта: </a:t>
            </a:r>
          </a:p>
          <a:p>
            <a:pPr>
              <a:buNone/>
            </a:pPr>
            <a:r>
              <a:rPr lang="ru-RU" dirty="0" smtClean="0"/>
              <a:t>      компьютер, проекционная система, принтер, сканер. </a:t>
            </a:r>
          </a:p>
          <a:p>
            <a:r>
              <a:rPr lang="ru-RU" dirty="0" smtClean="0"/>
              <a:t>Материалы на печатной основе: </a:t>
            </a:r>
          </a:p>
          <a:p>
            <a:pPr>
              <a:buNone/>
            </a:pPr>
            <a:r>
              <a:rPr lang="ru-RU" dirty="0" smtClean="0"/>
              <a:t>        Д.Е.Розенталь «Русский язык. Справочник – практикум. 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Н.Г.Гольцова</a:t>
            </a:r>
            <a:r>
              <a:rPr lang="ru-RU" dirty="0" smtClean="0"/>
              <a:t>, </a:t>
            </a:r>
            <a:r>
              <a:rPr lang="ru-RU" dirty="0" err="1" smtClean="0"/>
              <a:t>И.В.Шамшин</a:t>
            </a:r>
            <a:r>
              <a:rPr lang="ru-RU" dirty="0" smtClean="0"/>
              <a:t> «Русский язык.10-11классы». </a:t>
            </a:r>
          </a:p>
          <a:p>
            <a:r>
              <a:rPr lang="ru-RU" dirty="0" smtClean="0"/>
              <a:t> Другие принадлежности: таблицы, схемы.   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 w="57150">
            <a:solidFill>
              <a:schemeClr val="accent2">
                <a:lumMod val="75000"/>
              </a:schemeClr>
            </a:solidFill>
            <a:prstDash val="sysDash"/>
          </a:ln>
        </p:spPr>
        <p:txBody>
          <a:bodyPr/>
          <a:lstStyle/>
          <a:p>
            <a:r>
              <a:rPr lang="ru-RU" smtClean="0"/>
              <a:t>Ресурсы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75000"/>
            </a:schemeClr>
          </a:solidFill>
          <a:ln w="76200">
            <a:solidFill>
              <a:schemeClr val="tx1"/>
            </a:solidFill>
            <a:prstDash val="lgDashDotDot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ru-RU" b="1" smtClean="0"/>
              <a:t>http://www.traktat.com/language/book/text/pon_text.php</a:t>
            </a:r>
          </a:p>
          <a:p>
            <a:r>
              <a:rPr lang="ru-RU" b="1" smtClean="0"/>
              <a:t>http://www.examens.ru/otvet/9/11/644.html</a:t>
            </a:r>
          </a:p>
          <a:p>
            <a:r>
              <a:rPr lang="ru-RU" b="1" smtClean="0"/>
              <a:t>http://festival.1september.ru/articles/502798/</a:t>
            </a:r>
          </a:p>
          <a:p>
            <a:r>
              <a:rPr lang="ru-RU" b="1" smtClean="0"/>
              <a:t>http://som.fio.ru/getblob.asp?id=10007024</a:t>
            </a:r>
          </a:p>
          <a:p>
            <a:r>
              <a:rPr lang="ru-RU" b="1" smtClean="0"/>
              <a:t>http://www.sgu.ru/faculties/philological/uchebnye_materialy/rus_yaz_i_literatura/sovr_rus_yaz_sintaksis.php</a:t>
            </a:r>
            <a:endParaRPr lang="ru-RU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140</TotalTime>
  <Words>327</Words>
  <Application>Microsoft Office PowerPoint</Application>
  <PresentationFormat>Экран (4:3)</PresentationFormat>
  <Paragraphs>66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«Умейте же беречь…  Наш дар бесценный речь» (И.Бунин).</vt:lpstr>
      <vt:lpstr>Общая информация </vt:lpstr>
      <vt:lpstr>Цели и задачи проекта</vt:lpstr>
      <vt:lpstr>Направляющие вопросы </vt:lpstr>
      <vt:lpstr>План проведения проекта </vt:lpstr>
      <vt:lpstr>Оценивание учащихся </vt:lpstr>
      <vt:lpstr>Дидактические материалы проекта </vt:lpstr>
      <vt:lpstr>Методическое обеспечение проекта </vt:lpstr>
      <vt:lpstr>Ресурсы </vt:lpstr>
      <vt:lpstr>Судакова Галина Геннадьевна.  Г.Балаково, Сош № 5 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«Умейте же беречь…  Наш дар бесценный речь» (И.Бунин).</dc:title>
  <dc:creator>Admin</dc:creator>
  <cp:lastModifiedBy>Admin</cp:lastModifiedBy>
  <cp:revision>19</cp:revision>
  <dcterms:created xsi:type="dcterms:W3CDTF">2008-10-09T21:21:46Z</dcterms:created>
  <dcterms:modified xsi:type="dcterms:W3CDTF">2008-10-13T17:37:36Z</dcterms:modified>
</cp:coreProperties>
</file>